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A19B4-DB93-4A6D-9DAC-C41440941E8C}" type="datetimeFigureOut">
              <a:rPr lang="ko-KR" altLang="en-US" smtClean="0"/>
              <a:t>2022-09-29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ACFAE-03C3-441F-882D-F80829EC19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2657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A19B4-DB93-4A6D-9DAC-C41440941E8C}" type="datetimeFigureOut">
              <a:rPr lang="ko-KR" altLang="en-US" smtClean="0"/>
              <a:t>2022-09-29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ACFAE-03C3-441F-882D-F80829EC19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1933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A19B4-DB93-4A6D-9DAC-C41440941E8C}" type="datetimeFigureOut">
              <a:rPr lang="ko-KR" altLang="en-US" smtClean="0"/>
              <a:t>2022-09-29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ACFAE-03C3-441F-882D-F80829EC19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801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A19B4-DB93-4A6D-9DAC-C41440941E8C}" type="datetimeFigureOut">
              <a:rPr lang="ko-KR" altLang="en-US" smtClean="0"/>
              <a:t>2022-09-29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ACFAE-03C3-441F-882D-F80829EC19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0019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A19B4-DB93-4A6D-9DAC-C41440941E8C}" type="datetimeFigureOut">
              <a:rPr lang="ko-KR" altLang="en-US" smtClean="0"/>
              <a:t>2022-09-29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ACFAE-03C3-441F-882D-F80829EC19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3234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A19B4-DB93-4A6D-9DAC-C41440941E8C}" type="datetimeFigureOut">
              <a:rPr lang="ko-KR" altLang="en-US" smtClean="0"/>
              <a:t>2022-09-29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ACFAE-03C3-441F-882D-F80829EC19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3102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A19B4-DB93-4A6D-9DAC-C41440941E8C}" type="datetimeFigureOut">
              <a:rPr lang="ko-KR" altLang="en-US" smtClean="0"/>
              <a:t>2022-09-29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ACFAE-03C3-441F-882D-F80829EC19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9001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A19B4-DB93-4A6D-9DAC-C41440941E8C}" type="datetimeFigureOut">
              <a:rPr lang="ko-KR" altLang="en-US" smtClean="0"/>
              <a:t>2022-09-29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ACFAE-03C3-441F-882D-F80829EC19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875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A19B4-DB93-4A6D-9DAC-C41440941E8C}" type="datetimeFigureOut">
              <a:rPr lang="ko-KR" altLang="en-US" smtClean="0"/>
              <a:t>2022-09-29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ACFAE-03C3-441F-882D-F80829EC19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264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A19B4-DB93-4A6D-9DAC-C41440941E8C}" type="datetimeFigureOut">
              <a:rPr lang="ko-KR" altLang="en-US" smtClean="0"/>
              <a:t>2022-09-29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ACFAE-03C3-441F-882D-F80829EC19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257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A19B4-DB93-4A6D-9DAC-C41440941E8C}" type="datetimeFigureOut">
              <a:rPr lang="ko-KR" altLang="en-US" smtClean="0"/>
              <a:t>2022-09-29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ACFAE-03C3-441F-882D-F80829EC19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1459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A19B4-DB93-4A6D-9DAC-C41440941E8C}" type="datetimeFigureOut">
              <a:rPr lang="ko-KR" altLang="en-US" smtClean="0"/>
              <a:t>2022-09-29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ACFAE-03C3-441F-882D-F80829EC197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789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275" y="95250"/>
            <a:ext cx="10839450" cy="666750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1024128" y="5614416"/>
            <a:ext cx="3291840" cy="3291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681726" y="5614416"/>
            <a:ext cx="63825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ko-KR" altLang="en-US" sz="1400" dirty="0" smtClean="0">
                <a:solidFill>
                  <a:srgbClr val="FF0000"/>
                </a:solidFill>
              </a:rPr>
              <a:t>혈당 관리에 기본이 되는 필수 운동 정보</a:t>
            </a:r>
            <a:endParaRPr lang="en-US" altLang="ko-KR" sz="1400" dirty="0" smtClean="0">
              <a:solidFill>
                <a:srgbClr val="FF0000"/>
              </a:solidFill>
            </a:endParaRPr>
          </a:p>
          <a:p>
            <a:pPr marL="342900" indent="-342900">
              <a:buAutoNum type="arabicParenR"/>
            </a:pPr>
            <a:r>
              <a:rPr lang="ko-KR" altLang="en-US" sz="1400" dirty="0" smtClean="0">
                <a:solidFill>
                  <a:srgbClr val="FF0000"/>
                </a:solidFill>
              </a:rPr>
              <a:t>혈당 관리와 체력 향상을 돕는 다양한 홈 트레이닝 영상</a:t>
            </a:r>
            <a:endParaRPr lang="en-US" altLang="ko-KR" sz="1400" dirty="0" smtClean="0">
              <a:solidFill>
                <a:srgbClr val="FF0000"/>
              </a:solidFill>
            </a:endParaRPr>
          </a:p>
          <a:p>
            <a:pPr marL="342900" indent="-342900">
              <a:buAutoNum type="arabicParenR"/>
            </a:pPr>
            <a:r>
              <a:rPr lang="ko-KR" altLang="en-US" sz="1400" dirty="0" smtClean="0">
                <a:solidFill>
                  <a:srgbClr val="FF0000"/>
                </a:solidFill>
              </a:rPr>
              <a:t>활동량 및 운동량 향상을 위한 맞춤 목표와 미션</a:t>
            </a:r>
            <a:r>
              <a:rPr lang="en-US" altLang="ko-KR" sz="1400" dirty="0" smtClean="0">
                <a:solidFill>
                  <a:srgbClr val="FF0000"/>
                </a:solidFill>
              </a:rPr>
              <a:t>, </a:t>
            </a:r>
            <a:r>
              <a:rPr lang="ko-KR" altLang="en-US" sz="1400" dirty="0" smtClean="0">
                <a:solidFill>
                  <a:srgbClr val="FF0000"/>
                </a:solidFill>
              </a:rPr>
              <a:t>주간 평가 리포트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446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037" y="85725"/>
            <a:ext cx="10829925" cy="668655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1024128" y="5614416"/>
            <a:ext cx="3319272" cy="365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322576" y="5120640"/>
            <a:ext cx="106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solidFill>
                  <a:srgbClr val="FF0000"/>
                </a:solidFill>
              </a:rPr>
              <a:t>당뇨 관리에 도움을 줄 수 있는 </a:t>
            </a:r>
            <a:r>
              <a:rPr lang="en-US" altLang="ko-KR" sz="1400" dirty="0" smtClean="0">
                <a:solidFill>
                  <a:srgbClr val="FF0000"/>
                </a:solidFill>
              </a:rPr>
              <a:t>1) </a:t>
            </a:r>
            <a:r>
              <a:rPr lang="ko-KR" altLang="en-US" sz="1400" dirty="0" smtClean="0">
                <a:solidFill>
                  <a:srgbClr val="FF0000"/>
                </a:solidFill>
              </a:rPr>
              <a:t>영양 지식 향상</a:t>
            </a:r>
            <a:r>
              <a:rPr lang="en-US" altLang="ko-KR" sz="1400" dirty="0" smtClean="0">
                <a:solidFill>
                  <a:srgbClr val="FF0000"/>
                </a:solidFill>
              </a:rPr>
              <a:t>, </a:t>
            </a:r>
            <a:r>
              <a:rPr lang="en-US" altLang="ko-KR" sz="1400" dirty="0" smtClean="0"/>
              <a:t>2), 3) </a:t>
            </a:r>
            <a:r>
              <a:rPr lang="ko-KR" altLang="en-US" sz="1400" dirty="0" smtClean="0"/>
              <a:t>동일</a:t>
            </a:r>
            <a:endParaRPr lang="ko-KR" altLang="en-US" sz="1400" dirty="0"/>
          </a:p>
        </p:txBody>
      </p:sp>
      <p:sp>
        <p:nvSpPr>
          <p:cNvPr id="6" name="직사각형 5"/>
          <p:cNvSpPr/>
          <p:nvPr/>
        </p:nvSpPr>
        <p:spPr>
          <a:xfrm>
            <a:off x="1041748" y="4727448"/>
            <a:ext cx="8623459" cy="3931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4681726" y="5614416"/>
            <a:ext cx="63825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ko-KR" altLang="en-US" sz="1400" dirty="0" smtClean="0">
                <a:solidFill>
                  <a:srgbClr val="FF0000"/>
                </a:solidFill>
              </a:rPr>
              <a:t>당뇨 관리에 기본이 되는 필수 영양 정보</a:t>
            </a:r>
            <a:endParaRPr lang="en-US" altLang="ko-KR" sz="1400" dirty="0" smtClean="0">
              <a:solidFill>
                <a:srgbClr val="FF0000"/>
              </a:solidFill>
            </a:endParaRPr>
          </a:p>
          <a:p>
            <a:pPr marL="342900" indent="-342900">
              <a:buAutoNum type="arabicParenR"/>
            </a:pPr>
            <a:r>
              <a:rPr lang="ko-KR" altLang="en-US" sz="1400" dirty="0" smtClean="0">
                <a:solidFill>
                  <a:srgbClr val="FF0000"/>
                </a:solidFill>
              </a:rPr>
              <a:t>당뇨 영양 지식을 높이는 다양한 컨텐츠</a:t>
            </a:r>
            <a:endParaRPr lang="en-US" altLang="ko-KR" sz="1400" dirty="0" smtClean="0">
              <a:solidFill>
                <a:srgbClr val="FF0000"/>
              </a:solidFill>
            </a:endParaRPr>
          </a:p>
          <a:p>
            <a:pPr marL="342900" indent="-342900">
              <a:buAutoNum type="arabicParenR"/>
            </a:pPr>
            <a:r>
              <a:rPr lang="ko-KR" altLang="en-US" sz="1400" dirty="0" smtClean="0">
                <a:solidFill>
                  <a:srgbClr val="FF0000"/>
                </a:solidFill>
              </a:rPr>
              <a:t>건강한 식습관 형성 및 </a:t>
            </a:r>
            <a:r>
              <a:rPr lang="ko-KR" altLang="en-US" sz="1400" dirty="0" err="1" smtClean="0">
                <a:solidFill>
                  <a:srgbClr val="FF0000"/>
                </a:solidFill>
              </a:rPr>
              <a:t>균형잡힌</a:t>
            </a:r>
            <a:r>
              <a:rPr lang="ko-KR" altLang="en-US" sz="1400" dirty="0" smtClean="0">
                <a:solidFill>
                  <a:srgbClr val="FF0000"/>
                </a:solidFill>
              </a:rPr>
              <a:t> 영양소 섭취를 위한 주간 평가 리포트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412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33337"/>
            <a:ext cx="10934700" cy="6791325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1024128" y="5614416"/>
            <a:ext cx="3319272" cy="365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4681726" y="5614416"/>
            <a:ext cx="63825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ko-KR" altLang="en-US" sz="1400" dirty="0" smtClean="0">
                <a:solidFill>
                  <a:srgbClr val="FF0000"/>
                </a:solidFill>
              </a:rPr>
              <a:t>고혈압 관리에 기본이 되는 </a:t>
            </a:r>
            <a:r>
              <a:rPr lang="en-US" altLang="ko-KR" sz="1400" dirty="0" smtClean="0">
                <a:solidFill>
                  <a:srgbClr val="FF0000"/>
                </a:solidFill>
              </a:rPr>
              <a:t>Dash Diet </a:t>
            </a:r>
            <a:r>
              <a:rPr lang="ko-KR" altLang="en-US" sz="1400" dirty="0" smtClean="0">
                <a:solidFill>
                  <a:srgbClr val="FF0000"/>
                </a:solidFill>
              </a:rPr>
              <a:t>영양 정보</a:t>
            </a:r>
            <a:endParaRPr lang="en-US" altLang="ko-KR" sz="1400" dirty="0" smtClean="0">
              <a:solidFill>
                <a:srgbClr val="FF0000"/>
              </a:solidFill>
            </a:endParaRPr>
          </a:p>
          <a:p>
            <a:pPr marL="342900" indent="-342900">
              <a:buAutoNum type="arabicParenR"/>
            </a:pPr>
            <a:r>
              <a:rPr lang="ko-KR" altLang="en-US" sz="1400" dirty="0" smtClean="0">
                <a:solidFill>
                  <a:srgbClr val="FF0000"/>
                </a:solidFill>
              </a:rPr>
              <a:t>식습관 파악을 위한 </a:t>
            </a:r>
            <a:r>
              <a:rPr lang="ko-KR" altLang="en-US" sz="1400" dirty="0" err="1" smtClean="0">
                <a:solidFill>
                  <a:srgbClr val="FF0000"/>
                </a:solidFill>
              </a:rPr>
              <a:t>식사일기</a:t>
            </a:r>
            <a:r>
              <a:rPr lang="ko-KR" altLang="en-US" sz="1400" dirty="0" smtClean="0">
                <a:solidFill>
                  <a:srgbClr val="FF0000"/>
                </a:solidFill>
              </a:rPr>
              <a:t> 작성 및 확인</a:t>
            </a:r>
            <a:endParaRPr lang="en-US" altLang="ko-KR" sz="1400" dirty="0" smtClean="0">
              <a:solidFill>
                <a:srgbClr val="FF0000"/>
              </a:solidFill>
            </a:endParaRPr>
          </a:p>
          <a:p>
            <a:pPr marL="342900" indent="-342900">
              <a:buAutoNum type="arabicParenR"/>
            </a:pPr>
            <a:r>
              <a:rPr lang="ko-KR" altLang="en-US" sz="1400" dirty="0" smtClean="0">
                <a:solidFill>
                  <a:srgbClr val="FF0000"/>
                </a:solidFill>
              </a:rPr>
              <a:t>나트륨 섭취 목표와 미션</a:t>
            </a:r>
            <a:r>
              <a:rPr lang="en-US" altLang="ko-KR" sz="1400" dirty="0" smtClean="0">
                <a:solidFill>
                  <a:srgbClr val="FF0000"/>
                </a:solidFill>
              </a:rPr>
              <a:t>, </a:t>
            </a:r>
            <a:r>
              <a:rPr lang="ko-KR" altLang="en-US" sz="1400" dirty="0" smtClean="0">
                <a:solidFill>
                  <a:srgbClr val="FF0000"/>
                </a:solidFill>
              </a:rPr>
              <a:t>주간 평가 리포트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821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8785" y="0"/>
            <a:ext cx="8583216" cy="4459775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851" y="173736"/>
            <a:ext cx="1747933" cy="3758184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728"/>
            <a:ext cx="1747933" cy="3758184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10817352" y="2889504"/>
            <a:ext cx="1133856" cy="15702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201168" y="5048108"/>
            <a:ext cx="106984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</a:rPr>
              <a:t>1) </a:t>
            </a:r>
            <a:r>
              <a:rPr lang="ko-KR" altLang="en-US" sz="1400" dirty="0" smtClean="0">
                <a:solidFill>
                  <a:srgbClr val="FF0000"/>
                </a:solidFill>
              </a:rPr>
              <a:t>프로그램 개요</a:t>
            </a:r>
            <a:r>
              <a:rPr lang="en-US" altLang="ko-KR" sz="1400" dirty="0" smtClean="0">
                <a:solidFill>
                  <a:srgbClr val="FF0000"/>
                </a:solidFill>
              </a:rPr>
              <a:t>, </a:t>
            </a:r>
            <a:r>
              <a:rPr lang="ko-KR" altLang="en-US" sz="1400" dirty="0" smtClean="0">
                <a:solidFill>
                  <a:srgbClr val="FF0000"/>
                </a:solidFill>
              </a:rPr>
              <a:t>리포트 등의 읽은 </a:t>
            </a:r>
            <a:r>
              <a:rPr lang="ko-KR" altLang="en-US" sz="1400" dirty="0" err="1" smtClean="0">
                <a:solidFill>
                  <a:srgbClr val="FF0000"/>
                </a:solidFill>
              </a:rPr>
              <a:t>회차와</a:t>
            </a:r>
            <a:r>
              <a:rPr lang="ko-KR" altLang="en-US" sz="1400" dirty="0" smtClean="0">
                <a:solidFill>
                  <a:srgbClr val="FF0000"/>
                </a:solidFill>
              </a:rPr>
              <a:t> 횟수가 웹과 불일치</a:t>
            </a:r>
            <a:endParaRPr lang="en-US" altLang="ko-KR" sz="1400" dirty="0" smtClean="0">
              <a:solidFill>
                <a:srgbClr val="FF0000"/>
              </a:solidFill>
            </a:endParaRPr>
          </a:p>
          <a:p>
            <a:endParaRPr lang="en-US" altLang="ko-KR" sz="1400" dirty="0">
              <a:solidFill>
                <a:srgbClr val="FF0000"/>
              </a:solidFill>
            </a:endParaRPr>
          </a:p>
          <a:p>
            <a:r>
              <a:rPr lang="en-US" altLang="ko-KR" sz="1400" dirty="0" smtClean="0">
                <a:solidFill>
                  <a:srgbClr val="FF0000"/>
                </a:solidFill>
              </a:rPr>
              <a:t>2) </a:t>
            </a:r>
            <a:r>
              <a:rPr lang="ko-KR" altLang="en-US" sz="1400" dirty="0" smtClean="0">
                <a:solidFill>
                  <a:srgbClr val="FF0000"/>
                </a:solidFill>
              </a:rPr>
              <a:t>리포트 </a:t>
            </a:r>
            <a:r>
              <a:rPr lang="ko-KR" altLang="en-US" sz="1400" dirty="0" smtClean="0">
                <a:solidFill>
                  <a:srgbClr val="FF0000"/>
                </a:solidFill>
              </a:rPr>
              <a:t>화면의 출력 미스</a:t>
            </a:r>
            <a:endParaRPr lang="en-US" altLang="ko-KR" sz="1400" dirty="0" smtClean="0">
              <a:solidFill>
                <a:srgbClr val="FF0000"/>
              </a:solidFill>
            </a:endParaRPr>
          </a:p>
          <a:p>
            <a:endParaRPr lang="en-US" altLang="ko-KR" sz="1400" dirty="0">
              <a:solidFill>
                <a:srgbClr val="FF0000"/>
              </a:solidFill>
            </a:endParaRPr>
          </a:p>
          <a:p>
            <a:r>
              <a:rPr lang="en-US" altLang="ko-KR" sz="1400" dirty="0" smtClean="0">
                <a:solidFill>
                  <a:srgbClr val="FF0000"/>
                </a:solidFill>
              </a:rPr>
              <a:t>3) </a:t>
            </a:r>
            <a:r>
              <a:rPr lang="ko-KR" altLang="en-US" sz="1400" dirty="0" smtClean="0">
                <a:solidFill>
                  <a:srgbClr val="FF0000"/>
                </a:solidFill>
              </a:rPr>
              <a:t>당뇨병 </a:t>
            </a:r>
            <a:r>
              <a:rPr lang="ko-KR" altLang="en-US" sz="1400" dirty="0" smtClean="0">
                <a:solidFill>
                  <a:srgbClr val="FF0000"/>
                </a:solidFill>
              </a:rPr>
              <a:t>첫걸음 외에 다른 자가프로그램도 동일하게 오류</a:t>
            </a:r>
            <a:endParaRPr lang="ko-KR" altLang="en-US" sz="1400" dirty="0"/>
          </a:p>
        </p:txBody>
      </p:sp>
      <p:sp>
        <p:nvSpPr>
          <p:cNvPr id="9" name="직사각형 8"/>
          <p:cNvSpPr/>
          <p:nvPr/>
        </p:nvSpPr>
        <p:spPr>
          <a:xfrm>
            <a:off x="2752344" y="2770631"/>
            <a:ext cx="777239" cy="2834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160066" y="2478023"/>
            <a:ext cx="1459991" cy="41148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57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119</Words>
  <Application>Microsoft Office PowerPoint</Application>
  <PresentationFormat>와이드스크린</PresentationFormat>
  <Paragraphs>15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ME-PC-055</dc:creator>
  <cp:lastModifiedBy>ME-PC-055</cp:lastModifiedBy>
  <cp:revision>8</cp:revision>
  <dcterms:created xsi:type="dcterms:W3CDTF">2022-09-28T05:38:56Z</dcterms:created>
  <dcterms:modified xsi:type="dcterms:W3CDTF">2022-09-29T01:42:41Z</dcterms:modified>
</cp:coreProperties>
</file>